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7" r:id="rId4"/>
    <p:sldId id="265" r:id="rId5"/>
    <p:sldId id="263" r:id="rId6"/>
    <p:sldId id="266" r:id="rId7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32479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003962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615696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837730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235774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904280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913122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640648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30795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30605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GT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457995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B766D67-005E-4083-BD7A-F4FA3B017A88}" type="datetimeFigureOut">
              <a:rPr lang="es-GT" smtClean="0"/>
              <a:t>13/09/2020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10F95D1-A431-4AB6-96A8-1379873FF5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995608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GT" dirty="0" smtClean="0"/>
              <a:t>Caso CMI </a:t>
            </a:r>
            <a:endParaRPr lang="es-G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GT" dirty="0" smtClean="0"/>
              <a:t>Isabel Miranda Prado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4306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GT" sz="2400" b="1" dirty="0" smtClean="0"/>
              <a:t>LIMPIEZA Y TRANSFORMACIÓN DE VARIABLES</a:t>
            </a:r>
            <a:endParaRPr lang="es-GT" sz="2400" b="1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 smtClean="0"/>
              <a:t>Limpieza de Datos</a:t>
            </a:r>
            <a:endParaRPr lang="es-GT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GT" dirty="0" smtClean="0"/>
              <a:t>Los datos faltantes en nuestros </a:t>
            </a:r>
            <a:r>
              <a:rPr lang="es-GT" dirty="0" err="1" smtClean="0"/>
              <a:t>regresores</a:t>
            </a:r>
            <a:r>
              <a:rPr lang="es-GT" dirty="0" smtClean="0"/>
              <a:t> fueron completados con el promedio del precio.</a:t>
            </a:r>
          </a:p>
          <a:p>
            <a:endParaRPr lang="es-GT" dirty="0"/>
          </a:p>
          <a:p>
            <a:endParaRPr lang="es-GT" dirty="0" smtClean="0"/>
          </a:p>
          <a:p>
            <a:endParaRPr lang="es-GT" dirty="0"/>
          </a:p>
          <a:p>
            <a:endParaRPr lang="es-GT" dirty="0" smtClean="0"/>
          </a:p>
          <a:p>
            <a:endParaRPr lang="es-GT" dirty="0"/>
          </a:p>
          <a:p>
            <a:endParaRPr lang="es-GT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GT" dirty="0" smtClean="0"/>
              <a:t>Normalización de variables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GT" dirty="0" smtClean="0"/>
              <a:t>Utilizamos la transformación </a:t>
            </a:r>
            <a:r>
              <a:rPr lang="es-GT" b="1" dirty="0" smtClean="0"/>
              <a:t>Box-Cox </a:t>
            </a:r>
            <a:r>
              <a:rPr lang="es-GT" dirty="0" smtClean="0"/>
              <a:t>para normalizar la distribución de nuestras variables.</a:t>
            </a:r>
          </a:p>
          <a:p>
            <a:endParaRPr lang="es-GT" dirty="0"/>
          </a:p>
          <a:p>
            <a:endParaRPr lang="es-GT" dirty="0" smtClean="0"/>
          </a:p>
          <a:p>
            <a:endParaRPr lang="es-GT" dirty="0"/>
          </a:p>
          <a:p>
            <a:endParaRPr lang="es-GT" dirty="0" smtClean="0"/>
          </a:p>
          <a:p>
            <a:endParaRPr lang="es-GT" dirty="0"/>
          </a:p>
          <a:p>
            <a:endParaRPr lang="es-GT" dirty="0" smtClean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59" y="3756381"/>
            <a:ext cx="4010553" cy="195372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515" y="3756382"/>
            <a:ext cx="4010553" cy="1953727"/>
          </a:xfrm>
          <a:prstGeom prst="rect">
            <a:avLst/>
          </a:prstGeom>
        </p:spPr>
      </p:pic>
      <p:cxnSp>
        <p:nvCxnSpPr>
          <p:cNvPr id="13" name="Conector angular 12"/>
          <p:cNvCxnSpPr>
            <a:stCxn id="4" idx="2"/>
            <a:endCxn id="6" idx="2"/>
          </p:cNvCxnSpPr>
          <p:nvPr/>
        </p:nvCxnSpPr>
        <p:spPr>
          <a:xfrm rot="16200000" flipH="1">
            <a:off x="7580547" y="3979020"/>
            <a:ext cx="12700" cy="3950551"/>
          </a:xfrm>
          <a:prstGeom prst="bentConnector3">
            <a:avLst>
              <a:gd name="adj1" fmla="val 4030992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96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3827" y="5090530"/>
            <a:ext cx="2966799" cy="911025"/>
          </a:xfrm>
        </p:spPr>
        <p:txBody>
          <a:bodyPr>
            <a:noAutofit/>
          </a:bodyPr>
          <a:lstStyle/>
          <a:p>
            <a:r>
              <a:rPr lang="es-GT" sz="2800" b="1" dirty="0" smtClean="0"/>
              <a:t>ANALISIS EXPLORATORIO</a:t>
            </a:r>
            <a:endParaRPr lang="es-GT" sz="2800" b="1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8235166" y="1083724"/>
            <a:ext cx="3474720" cy="813171"/>
          </a:xfrm>
        </p:spPr>
        <p:txBody>
          <a:bodyPr/>
          <a:lstStyle/>
          <a:p>
            <a:r>
              <a:rPr lang="es-GT" dirty="0" err="1" smtClean="0"/>
              <a:t>Insights</a:t>
            </a:r>
            <a:endParaRPr lang="es-GT" dirty="0" smtClean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8235166" y="1896895"/>
            <a:ext cx="3474720" cy="4117538"/>
          </a:xfrm>
        </p:spPr>
        <p:txBody>
          <a:bodyPr/>
          <a:lstStyle/>
          <a:p>
            <a:r>
              <a:rPr lang="es-GT" dirty="0" smtClean="0"/>
              <a:t>El precio del pollo venia creciendo hasta el año 2020 que empieza a bajar</a:t>
            </a:r>
          </a:p>
          <a:p>
            <a:r>
              <a:rPr lang="es-GT" dirty="0" smtClean="0"/>
              <a:t>Existe una estacionalidad anual marcada en el precio del pollo entero</a:t>
            </a:r>
            <a:endParaRPr lang="es-GT" dirty="0"/>
          </a:p>
          <a:p>
            <a:endParaRPr lang="es-GT" dirty="0" smtClean="0"/>
          </a:p>
          <a:p>
            <a:endParaRPr lang="es-GT" dirty="0"/>
          </a:p>
          <a:p>
            <a:endParaRPr lang="es-GT" dirty="0" smtClean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230" y="1506828"/>
            <a:ext cx="6132936" cy="38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1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 smtClean="0"/>
              <a:t>MODELO ARIMA</a:t>
            </a:r>
            <a:endParaRPr lang="es-GT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GT" dirty="0" smtClean="0"/>
              <a:t>Podemos ver que el modelo no se ajusta bien a la tendencia y el error porcentual en muy alto, lo cual puede significar que el modelo esta </a:t>
            </a:r>
            <a:r>
              <a:rPr lang="es-GT" dirty="0" err="1" smtClean="0"/>
              <a:t>sobreajustado</a:t>
            </a:r>
            <a:r>
              <a:rPr lang="es-GT" dirty="0" smtClean="0"/>
              <a:t>.</a:t>
            </a:r>
          </a:p>
          <a:p>
            <a:r>
              <a:rPr lang="es-GT" dirty="0" smtClean="0"/>
              <a:t>Para modelar utilizamos los precios del maíz, la soya y el trigo como </a:t>
            </a:r>
            <a:r>
              <a:rPr lang="es-GT" dirty="0" err="1" smtClean="0"/>
              <a:t>regresores</a:t>
            </a:r>
            <a:r>
              <a:rPr lang="es-GT" dirty="0" smtClean="0"/>
              <a:t>.</a:t>
            </a:r>
          </a:p>
          <a:p>
            <a:endParaRPr lang="es-GT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790" y="825065"/>
            <a:ext cx="6821041" cy="61011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072" y="1878461"/>
            <a:ext cx="7390476" cy="3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27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60054"/>
          </a:xfrm>
        </p:spPr>
        <p:txBody>
          <a:bodyPr/>
          <a:lstStyle/>
          <a:p>
            <a:r>
              <a:rPr lang="es-GT" b="1" dirty="0" smtClean="0"/>
              <a:t>MODELO PROPHET</a:t>
            </a:r>
            <a:endParaRPr lang="es-GT" b="1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GT" dirty="0" smtClean="0"/>
              <a:t>Al igual que en el modelo anterior, utilizamos los precios de los </a:t>
            </a:r>
            <a:r>
              <a:rPr lang="es-GT" dirty="0" err="1" smtClean="0"/>
              <a:t>commodities</a:t>
            </a:r>
            <a:r>
              <a:rPr lang="es-GT" dirty="0" smtClean="0"/>
              <a:t> mencionados como </a:t>
            </a:r>
            <a:r>
              <a:rPr lang="es-GT" dirty="0" err="1" smtClean="0"/>
              <a:t>regresores</a:t>
            </a:r>
            <a:r>
              <a:rPr lang="es-GT" dirty="0" smtClean="0"/>
              <a:t> , de manera que haremos la predicción en base a estos.</a:t>
            </a:r>
          </a:p>
          <a:p>
            <a:r>
              <a:rPr lang="es-GT" dirty="0" smtClean="0"/>
              <a:t>El modelo presenta un </a:t>
            </a:r>
            <a:r>
              <a:rPr lang="es-GT" dirty="0" err="1" smtClean="0"/>
              <a:t>mape</a:t>
            </a:r>
            <a:r>
              <a:rPr lang="es-GT" dirty="0" smtClean="0"/>
              <a:t> de 13% en el rango de nuestra predicción.  </a:t>
            </a:r>
          </a:p>
          <a:p>
            <a:endParaRPr lang="es-GT" dirty="0" smtClean="0"/>
          </a:p>
        </p:txBody>
      </p:sp>
      <p:pic>
        <p:nvPicPr>
          <p:cNvPr id="6" name="Marcador de posición de 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1" t="-17107" r="-825" b="-19668"/>
          <a:stretch/>
        </p:blipFill>
        <p:spPr>
          <a:xfrm>
            <a:off x="3454734" y="-43950"/>
            <a:ext cx="8115230" cy="533095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157" y="4655171"/>
            <a:ext cx="4391293" cy="1455937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8860664" y="4609452"/>
            <a:ext cx="2524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 err="1" smtClean="0">
                <a:solidFill>
                  <a:schemeClr val="accent5">
                    <a:lumMod val="75000"/>
                  </a:schemeClr>
                </a:solidFill>
              </a:rPr>
              <a:t>Mape</a:t>
            </a:r>
            <a:r>
              <a:rPr lang="es-GT" dirty="0" smtClean="0">
                <a:solidFill>
                  <a:schemeClr val="accent5">
                    <a:lumMod val="75000"/>
                  </a:schemeClr>
                </a:solidFill>
              </a:rPr>
              <a:t> Test set: 5.2%</a:t>
            </a:r>
            <a:endParaRPr lang="es-GT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719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b="1" dirty="0" smtClean="0"/>
              <a:t>MODELO PROPHET</a:t>
            </a:r>
            <a:br>
              <a:rPr lang="es-GT" b="1" dirty="0" smtClean="0"/>
            </a:br>
            <a:r>
              <a:rPr lang="es-GT" b="1" dirty="0" smtClean="0"/>
              <a:t>BACKTEST</a:t>
            </a:r>
            <a:endParaRPr lang="es-GT" b="1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s-GT" sz="2000" dirty="0" smtClean="0"/>
          </a:p>
          <a:p>
            <a:r>
              <a:rPr lang="es-GT" sz="2000" dirty="0" smtClean="0"/>
              <a:t>MAPE total: 5.4%</a:t>
            </a:r>
          </a:p>
          <a:p>
            <a:r>
              <a:rPr lang="es-GT" sz="2000" dirty="0" smtClean="0"/>
              <a:t>MAPE training set: 4.9%</a:t>
            </a:r>
          </a:p>
          <a:p>
            <a:r>
              <a:rPr lang="es-GT" sz="2000" dirty="0" smtClean="0"/>
              <a:t>MAPE test set: 5.8%</a:t>
            </a:r>
          </a:p>
          <a:p>
            <a:endParaRPr lang="es-GT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072" y="1376186"/>
            <a:ext cx="8327736" cy="4045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53806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TM03457475[[fn=Marco]]</Template>
  <TotalTime>560</TotalTime>
  <Words>189</Words>
  <Application>Microsoft Office PowerPoint</Application>
  <PresentationFormat>Panorámica</PresentationFormat>
  <Paragraphs>32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Corbel</vt:lpstr>
      <vt:lpstr>Wingdings 2</vt:lpstr>
      <vt:lpstr>Marco</vt:lpstr>
      <vt:lpstr>Caso CMI </vt:lpstr>
      <vt:lpstr>LIMPIEZA Y TRANSFORMACIÓN DE VARIABLES</vt:lpstr>
      <vt:lpstr>ANALISIS EXPLORATORIO</vt:lpstr>
      <vt:lpstr>MODELO ARIMA</vt:lpstr>
      <vt:lpstr>MODELO PROPHET</vt:lpstr>
      <vt:lpstr>MODELO PROPHET BACKTEST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Caso CMI</dc:title>
  <dc:creator>Isabel Miranda Prado</dc:creator>
  <cp:lastModifiedBy>Isabel Miranda Prado</cp:lastModifiedBy>
  <cp:revision>17</cp:revision>
  <dcterms:created xsi:type="dcterms:W3CDTF">2020-09-14T03:39:27Z</dcterms:created>
  <dcterms:modified xsi:type="dcterms:W3CDTF">2020-09-14T12:59:44Z</dcterms:modified>
</cp:coreProperties>
</file>

<file path=docProps/thumbnail.jpeg>
</file>